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721850" cy="7200900"/>
  <p:notesSz cx="6797675" cy="9874250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FFD757"/>
    <a:srgbClr val="FFFF00"/>
    <a:srgbClr val="969696"/>
    <a:srgbClr val="FF3300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8806" autoAdjust="0"/>
  </p:normalViewPr>
  <p:slideViewPr>
    <p:cSldViewPr snapToObjects="1">
      <p:cViewPr>
        <p:scale>
          <a:sx n="125" d="100"/>
          <a:sy n="125" d="100"/>
        </p:scale>
        <p:origin x="-1866" y="-144"/>
      </p:cViewPr>
      <p:guideLst>
        <p:guide orient="horz" pos="2223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300" d="100"/>
          <a:sy n="300" d="100"/>
        </p:scale>
        <p:origin x="-58" y="585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>
            <a:lvl1pPr algn="l" defTabSz="911534">
              <a:defRPr sz="1200"/>
            </a:lvl1pPr>
          </a:lstStyle>
          <a:p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0"/>
            <a:ext cx="2944342" cy="49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>
            <a:lvl1pPr algn="r" defTabSz="911534">
              <a:defRPr sz="1200"/>
            </a:lvl1pPr>
          </a:lstStyle>
          <a:p>
            <a:endParaRPr lang="de-C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990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689771"/>
            <a:ext cx="5438748" cy="444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29" tIns="45564" rIns="91129" bIns="45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010"/>
            <a:ext cx="2944342" cy="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29" tIns="45564" rIns="91129" bIns="45564" numCol="1" anchor="b" anchorCtr="0" compatLnSpc="1">
            <a:prstTxWarp prst="textNoShape">
              <a:avLst/>
            </a:prstTxWarp>
          </a:bodyPr>
          <a:lstStyle>
            <a:lvl1pPr algn="l" defTabSz="911534">
              <a:defRPr sz="1200"/>
            </a:lvl1pPr>
          </a:lstStyle>
          <a:p>
            <a:endParaRPr lang="de-C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378010"/>
            <a:ext cx="2944342" cy="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29" tIns="45564" rIns="91129" bIns="45564" numCol="1" anchor="b" anchorCtr="0" compatLnSpc="1">
            <a:prstTxWarp prst="textNoShape">
              <a:avLst/>
            </a:prstTxWarp>
          </a:bodyPr>
          <a:lstStyle>
            <a:lvl1pPr algn="r" defTabSz="911534">
              <a:defRPr sz="1200"/>
            </a:lvl1pPr>
          </a:lstStyle>
          <a:p>
            <a:fld id="{EC99FA35-E2DB-435F-B91E-E90AF12D581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5129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Commentaires DR</a:t>
            </a:r>
          </a:p>
          <a:p>
            <a:pPr marL="171450" indent="-171450">
              <a:buFontTx/>
              <a:buChar char="-"/>
            </a:pPr>
            <a:r>
              <a:rPr lang="fr-CH" dirty="0" smtClean="0"/>
              <a:t>Niveau Hautes écoles: Etudes </a:t>
            </a:r>
            <a:r>
              <a:rPr lang="fr-CH" dirty="0" err="1" smtClean="0"/>
              <a:t>postgrades</a:t>
            </a:r>
            <a:r>
              <a:rPr lang="fr-CH" baseline="0" dirty="0" smtClean="0"/>
              <a:t> HES et universitaires: il faudrait ajouter un exemple (p.ex. MAS in </a:t>
            </a:r>
            <a:r>
              <a:rPr lang="fr-CH" baseline="0" dirty="0" err="1" smtClean="0"/>
              <a:t>Archival</a:t>
            </a:r>
            <a:r>
              <a:rPr lang="fr-CH" baseline="0" dirty="0" smtClean="0"/>
              <a:t>, Library and Information Sciences)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Est-ce que le titre du cycle de formation a changé? J’ai conservé «Pratique archivistique suisse» 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Est-ce que les couleurs des trois cases en bas à droite sont correctes? Il me semble que cela ne correspond pas (</a:t>
            </a:r>
            <a:r>
              <a:rPr lang="fr-CH" baseline="0" dirty="0" err="1" smtClean="0"/>
              <a:t>p.ex</a:t>
            </a:r>
            <a:r>
              <a:rPr lang="fr-CH" baseline="0" dirty="0" smtClean="0"/>
              <a:t>: Maturité gymnasiale n’est pas une formation AVEC archivistique)…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Comment traduire le titre??? (je ne suis pas certain que système/systématique de formation soit ok…)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9FA35-E2DB-435F-B91E-E90AF12D5818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10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29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56863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2pPr>
      <a:lvl3pPr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3pPr>
      <a:lvl4pPr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4pPr>
      <a:lvl5pPr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5pPr>
      <a:lvl6pPr marL="457200"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6pPr>
      <a:lvl7pPr marL="914400"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7pPr>
      <a:lvl8pPr marL="1371600"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8pPr>
      <a:lvl9pPr marL="1828800" algn="l" defTabSz="966788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1625" algn="l" defTabSz="966788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208088" indent="-241300" algn="l" defTabSz="966788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92275" indent="-241300" algn="l" defTabSz="966788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2176463" indent="-242888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3663" indent="-242888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0863" indent="-242888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8063" indent="-242888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5263" indent="-242888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7741245" y="5688682"/>
            <a:ext cx="1692162" cy="11521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461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 rot="10800000">
            <a:off x="324422" y="4907633"/>
            <a:ext cx="7020754" cy="1933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eaVert" wrap="square" anchor="t" anchorCtr="0">
            <a:no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1000" b="1" i="1" dirty="0"/>
              <a:t>Niveau </a:t>
            </a:r>
            <a:r>
              <a:rPr lang="de-CH" sz="1000" b="1" i="1" dirty="0" err="1"/>
              <a:t>secondaire</a:t>
            </a:r>
            <a:r>
              <a:rPr lang="de-CH" sz="1000" b="1" i="1" dirty="0"/>
              <a:t> II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312728" y="1121980"/>
            <a:ext cx="4032448" cy="3717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1000" b="1" dirty="0"/>
              <a:t>Niveau </a:t>
            </a:r>
            <a:r>
              <a:rPr lang="de-CH" sz="1000" b="1" dirty="0" err="1"/>
              <a:t>hautes</a:t>
            </a:r>
            <a:r>
              <a:rPr lang="de-CH" sz="1000" b="1" dirty="0"/>
              <a:t> </a:t>
            </a:r>
            <a:r>
              <a:rPr lang="de-CH" sz="1000" b="1" dirty="0" err="1"/>
              <a:t>écoles</a:t>
            </a:r>
            <a:r>
              <a:rPr lang="de-CH" sz="1000" b="1"/>
              <a:t> </a:t>
            </a:r>
            <a:r>
              <a:rPr lang="de-CH" sz="1000" b="1" smtClean="0"/>
              <a:t/>
            </a:r>
            <a:br>
              <a:rPr lang="de-CH" sz="1000" b="1" smtClean="0"/>
            </a:br>
            <a:r>
              <a:rPr lang="de-CH" sz="1000" b="1" smtClean="0"/>
              <a:t>(</a:t>
            </a:r>
            <a:r>
              <a:rPr lang="de-CH" sz="1000" b="1" dirty="0"/>
              <a:t>Tertiaire A)</a:t>
            </a: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792446" y="5220921"/>
            <a:ext cx="4351663" cy="154818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  <a:extLst/>
        </p:spPr>
        <p:txBody>
          <a:bodyPr wrap="none" anchor="t" anchorCtr="0"/>
          <a:lstStyle/>
          <a:p>
            <a:pPr defTabSz="966788"/>
            <a:endParaRPr lang="de-CH" sz="800" b="1" dirty="0" smtClean="0"/>
          </a:p>
          <a:p>
            <a:pPr defTabSz="966788"/>
            <a:r>
              <a:rPr lang="de-CH" sz="800" b="1" dirty="0"/>
              <a:t>Formation </a:t>
            </a:r>
            <a:r>
              <a:rPr lang="de-CH" sz="800" b="1" dirty="0" err="1"/>
              <a:t>professionnelle</a:t>
            </a:r>
            <a:r>
              <a:rPr lang="de-CH" sz="800" b="1" dirty="0"/>
              <a:t> </a:t>
            </a:r>
            <a:r>
              <a:rPr lang="de-CH" sz="800" b="1" dirty="0" err="1"/>
              <a:t>initiale</a:t>
            </a:r>
            <a:endParaRPr lang="de-DE" sz="800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619125"/>
            <a:ext cx="9008975" cy="374650"/>
          </a:xfrm>
          <a:prstGeom prst="rect">
            <a:avLst/>
          </a:prstGeom>
        </p:spPr>
        <p:txBody>
          <a:bodyPr/>
          <a:lstStyle/>
          <a:p>
            <a:r>
              <a:rPr lang="de-CH" sz="1400" dirty="0" err="1" smtClean="0"/>
              <a:t>Schéma</a:t>
            </a:r>
            <a:r>
              <a:rPr lang="de-CH" sz="1400" dirty="0" smtClean="0"/>
              <a:t> de </a:t>
            </a:r>
            <a:r>
              <a:rPr lang="de-CH" sz="1400" dirty="0" err="1" smtClean="0"/>
              <a:t>formation</a:t>
            </a:r>
            <a:r>
              <a:rPr lang="de-CH" sz="1400" dirty="0" smtClean="0"/>
              <a:t> en </a:t>
            </a:r>
            <a:r>
              <a:rPr lang="de-CH" sz="1400" dirty="0" err="1" smtClean="0"/>
              <a:t>archivistique</a:t>
            </a:r>
            <a:r>
              <a:rPr lang="de-CH" sz="1400" dirty="0" smtClean="0"/>
              <a:t> en Suisse et </a:t>
            </a:r>
            <a:r>
              <a:rPr lang="de-CH" sz="1400" dirty="0" err="1" smtClean="0"/>
              <a:t>offre</a:t>
            </a:r>
            <a:r>
              <a:rPr lang="de-CH" sz="1400" dirty="0" smtClean="0"/>
              <a:t> de </a:t>
            </a:r>
            <a:r>
              <a:rPr lang="de-CH" sz="1400" dirty="0" err="1" smtClean="0"/>
              <a:t>formation</a:t>
            </a:r>
            <a:r>
              <a:rPr lang="de-CH" sz="1400" dirty="0" smtClean="0"/>
              <a:t> de </a:t>
            </a:r>
            <a:r>
              <a:rPr lang="de-CH" sz="1400" dirty="0" err="1" smtClean="0"/>
              <a:t>l’AAS</a:t>
            </a:r>
            <a:endParaRPr lang="de-CH" sz="1400" b="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8431" y="1121979"/>
            <a:ext cx="2592288" cy="3717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1000" b="1" dirty="0"/>
              <a:t>Formation </a:t>
            </a:r>
            <a:r>
              <a:rPr lang="de-CH" sz="1000" b="1" dirty="0" err="1"/>
              <a:t>professionnelle</a:t>
            </a:r>
            <a:r>
              <a:rPr lang="de-CH" sz="1000" b="1" dirty="0"/>
              <a:t> </a:t>
            </a:r>
            <a:r>
              <a:rPr lang="de-CH" sz="1000" b="1" dirty="0" err="1"/>
              <a:t>supérieure</a:t>
            </a:r>
            <a:r>
              <a:rPr lang="de-CH" sz="1000" b="1" dirty="0"/>
              <a:t> (Tertiaire B)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92447" y="2232298"/>
            <a:ext cx="1008111" cy="88582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/>
              <a:t>Examen </a:t>
            </a:r>
            <a:r>
              <a:rPr lang="de-CH" sz="800" b="1" dirty="0" err="1"/>
              <a:t>professionnel</a:t>
            </a:r>
            <a:r>
              <a:rPr lang="de-CH" sz="800" b="1" dirty="0"/>
              <a:t> </a:t>
            </a:r>
            <a:r>
              <a:rPr lang="de-CH" sz="800" b="1" dirty="0" err="1"/>
              <a:t>fédéral</a:t>
            </a:r>
            <a:r>
              <a:rPr lang="de-CH" sz="800" b="1" dirty="0"/>
              <a:t> </a:t>
            </a:r>
            <a:r>
              <a:rPr lang="de-CH" sz="800" b="1" dirty="0" err="1"/>
              <a:t>supérieur</a:t>
            </a:r>
            <a:r>
              <a:rPr lang="de-CH" sz="800" b="1" dirty="0"/>
              <a:t> (EPS)</a:t>
            </a:r>
            <a:br>
              <a:rPr lang="de-CH" sz="800" b="1" dirty="0"/>
            </a:br>
            <a:r>
              <a:rPr lang="de-CH" sz="800" b="1" dirty="0"/>
              <a:t>(</a:t>
            </a:r>
            <a:r>
              <a:rPr lang="de-CH" sz="800" b="1" dirty="0" err="1"/>
              <a:t>diplôme</a:t>
            </a:r>
            <a:r>
              <a:rPr lang="de-CH" sz="800" b="1" dirty="0"/>
              <a:t> </a:t>
            </a:r>
            <a:r>
              <a:rPr lang="de-CH" sz="800" b="1" dirty="0" err="1"/>
              <a:t>fédéral</a:t>
            </a:r>
            <a:r>
              <a:rPr lang="de-CH" sz="800" b="1" dirty="0"/>
              <a:t>)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088591" y="2232298"/>
            <a:ext cx="1008062" cy="88582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err="1" smtClean="0"/>
              <a:t>Ecoles</a:t>
            </a:r>
            <a:r>
              <a:rPr lang="de-CH" sz="800" b="1" dirty="0" smtClean="0"/>
              <a:t> </a:t>
            </a:r>
            <a:r>
              <a:rPr lang="de-CH" sz="800" b="1" dirty="0" err="1"/>
              <a:t>supérieure</a:t>
            </a:r>
            <a:r>
              <a:rPr lang="de-CH" sz="800" b="1" dirty="0"/>
              <a:t/>
            </a:r>
            <a:br>
              <a:rPr lang="de-CH" sz="800" b="1" dirty="0"/>
            </a:br>
            <a:r>
              <a:rPr lang="de-CH" sz="800" b="1" dirty="0"/>
              <a:t>(ES) </a:t>
            </a:r>
            <a:br>
              <a:rPr lang="de-CH" sz="800" b="1" dirty="0"/>
            </a:br>
            <a:r>
              <a:rPr lang="de-CH" sz="800" b="1" dirty="0"/>
              <a:t>(</a:t>
            </a:r>
            <a:r>
              <a:rPr lang="de-CH" sz="800" b="1" dirty="0" err="1"/>
              <a:t>diplôme</a:t>
            </a:r>
            <a:r>
              <a:rPr lang="de-CH" sz="800" b="1" dirty="0"/>
              <a:t> ES</a:t>
            </a:r>
            <a:r>
              <a:rPr lang="de-CH" sz="800" b="1" dirty="0" smtClean="0"/>
              <a:t>)</a:t>
            </a:r>
            <a:endParaRPr lang="de-CH" sz="8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391085" y="3331518"/>
            <a:ext cx="1758156" cy="989012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CH" sz="800" b="1" dirty="0"/>
              <a:t>Haute </a:t>
            </a:r>
            <a:r>
              <a:rPr lang="de-CH" sz="800" b="1" smtClean="0"/>
              <a:t>écoles </a:t>
            </a:r>
            <a:r>
              <a:rPr lang="de-CH" sz="800" b="1" dirty="0" err="1"/>
              <a:t>spécialisée</a:t>
            </a:r>
            <a:r>
              <a:rPr lang="de-CH" sz="800" b="1" dirty="0"/>
              <a:t> (HES)</a:t>
            </a:r>
            <a:br>
              <a:rPr lang="de-CH" sz="800" b="1" dirty="0"/>
            </a:br>
            <a:r>
              <a:rPr lang="de-CH" sz="800" b="1" dirty="0"/>
              <a:t>(Bachelor)</a:t>
            </a:r>
          </a:p>
          <a:p>
            <a:endParaRPr lang="de-CH" sz="800" dirty="0"/>
          </a:p>
          <a:p>
            <a:pPr algn="ctr"/>
            <a:r>
              <a:rPr lang="de-CH" sz="800" dirty="0" err="1"/>
              <a:t>p.ex</a:t>
            </a:r>
            <a:r>
              <a:rPr lang="de-CH" sz="800" dirty="0"/>
              <a:t>.</a:t>
            </a:r>
          </a:p>
          <a:p>
            <a:pPr algn="ctr"/>
            <a:r>
              <a:rPr lang="fr-CH" sz="800" dirty="0" err="1"/>
              <a:t>Bachelor</a:t>
            </a:r>
            <a:r>
              <a:rPr lang="fr-CH" sz="800" dirty="0"/>
              <a:t> of Science HES en information documentaire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427822" y="3312418"/>
            <a:ext cx="1828825" cy="1008112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CH" sz="800" b="1" dirty="0" err="1"/>
              <a:t>Université</a:t>
            </a:r>
            <a:endParaRPr lang="de-CH" sz="800" b="1" dirty="0"/>
          </a:p>
          <a:p>
            <a:pPr algn="ctr"/>
            <a:r>
              <a:rPr lang="de-CH" sz="800" b="1" dirty="0"/>
              <a:t>(Bachelor)</a:t>
            </a:r>
          </a:p>
          <a:p>
            <a:pPr algn="ctr"/>
            <a:endParaRPr lang="de-CH" sz="800" b="1" dirty="0"/>
          </a:p>
          <a:p>
            <a:pPr algn="ctr"/>
            <a:r>
              <a:rPr lang="de-CH" sz="800" dirty="0" err="1"/>
              <a:t>p.ex</a:t>
            </a:r>
            <a:r>
              <a:rPr lang="de-CH" sz="800" dirty="0"/>
              <a:t>.</a:t>
            </a:r>
          </a:p>
          <a:p>
            <a:pPr algn="ctr"/>
            <a:r>
              <a:rPr lang="de-CH" sz="800" dirty="0"/>
              <a:t>Bachelor </a:t>
            </a:r>
            <a:r>
              <a:rPr lang="de-CH" sz="800" dirty="0" err="1"/>
              <a:t>of</a:t>
            </a:r>
            <a:r>
              <a:rPr lang="de-CH" sz="800" dirty="0"/>
              <a:t> </a:t>
            </a:r>
            <a:r>
              <a:rPr lang="de-CH" sz="800" dirty="0" err="1"/>
              <a:t>Arts</a:t>
            </a:r>
            <a:r>
              <a:rPr lang="de-CH" sz="800" dirty="0"/>
              <a:t> en </a:t>
            </a:r>
            <a:r>
              <a:rPr lang="de-CH" sz="800" dirty="0" err="1"/>
              <a:t>histoire</a:t>
            </a:r>
            <a:endParaRPr lang="de-CH" sz="800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 rot="10800000">
            <a:off x="324422" y="1121980"/>
            <a:ext cx="252000" cy="37175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eaVert" wrap="square" anchor="ctr" anchorCtr="1">
            <a:no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1000" b="1" i="1" dirty="0"/>
              <a:t>Niveau </a:t>
            </a:r>
            <a:r>
              <a:rPr lang="de-CH" sz="1000" b="1" i="1" dirty="0" err="1"/>
              <a:t>tertiaire</a:t>
            </a:r>
            <a:endParaRPr lang="de-CH" sz="1000" b="1" i="1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96629" y="5847457"/>
            <a:ext cx="2844290" cy="777329"/>
          </a:xfrm>
          <a:prstGeom prst="rect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CH" sz="800" b="1" dirty="0" smtClean="0"/>
          </a:p>
          <a:p>
            <a:pPr algn="ctr"/>
            <a:r>
              <a:rPr lang="de-CH" sz="800" b="1" dirty="0" err="1" smtClean="0"/>
              <a:t>Certificat</a:t>
            </a:r>
            <a:r>
              <a:rPr lang="de-CH" sz="800" b="1" dirty="0" smtClean="0"/>
              <a:t> </a:t>
            </a:r>
            <a:r>
              <a:rPr lang="de-CH" sz="800" b="1" dirty="0" err="1"/>
              <a:t>fédéral</a:t>
            </a:r>
            <a:r>
              <a:rPr lang="de-CH" sz="800" b="1" dirty="0"/>
              <a:t> de </a:t>
            </a:r>
            <a:r>
              <a:rPr lang="de-CH" sz="800" b="1" dirty="0" err="1"/>
              <a:t>capacité</a:t>
            </a:r>
            <a:r>
              <a:rPr lang="de-CH" sz="800" b="1" dirty="0"/>
              <a:t> (CFC) (3-4 ans)</a:t>
            </a:r>
          </a:p>
          <a:p>
            <a:pPr algn="ctr"/>
            <a:endParaRPr lang="de-CH" sz="800" dirty="0"/>
          </a:p>
          <a:p>
            <a:pPr algn="ctr"/>
            <a:r>
              <a:rPr lang="de-CH" sz="800" dirty="0"/>
              <a:t>Agent-e en </a:t>
            </a:r>
            <a:r>
              <a:rPr lang="de-CH" sz="800" dirty="0" err="1"/>
              <a:t>information</a:t>
            </a:r>
            <a:r>
              <a:rPr lang="de-CH" sz="800" dirty="0"/>
              <a:t> </a:t>
            </a:r>
            <a:r>
              <a:rPr lang="de-CH" sz="800" dirty="0" err="1"/>
              <a:t>documentaire</a:t>
            </a:r>
            <a:r>
              <a:rPr lang="de-CH" sz="800" dirty="0"/>
              <a:t> (3 ans)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434172" y="5220921"/>
            <a:ext cx="1828825" cy="154818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CH" sz="800" b="1" dirty="0"/>
          </a:p>
          <a:p>
            <a:pPr algn="ctr"/>
            <a:r>
              <a:rPr lang="de-CH" sz="800" b="1" dirty="0" err="1" smtClean="0"/>
              <a:t>Ecoles</a:t>
            </a:r>
            <a:r>
              <a:rPr lang="de-CH" sz="800" b="1" dirty="0" smtClean="0"/>
              <a:t> </a:t>
            </a:r>
            <a:r>
              <a:rPr lang="de-CH" sz="800" b="1" dirty="0"/>
              <a:t>de </a:t>
            </a:r>
            <a:r>
              <a:rPr lang="de-CH" sz="800" b="1" dirty="0" err="1"/>
              <a:t>maturité</a:t>
            </a:r>
            <a:r>
              <a:rPr lang="de-CH" sz="800" b="1" dirty="0"/>
              <a:t> gymnasiale</a:t>
            </a:r>
            <a:endParaRPr lang="de-CH" sz="800" dirty="0"/>
          </a:p>
          <a:p>
            <a:pPr algn="ctr"/>
            <a:endParaRPr lang="de-CH" sz="800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00486" y="5847457"/>
            <a:ext cx="1008111" cy="77732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fr-CH" sz="800" b="1" dirty="0"/>
              <a:t>Attestation fédérale de formation professionnelle (AFP) </a:t>
            </a:r>
          </a:p>
          <a:p>
            <a:pPr algn="ctr">
              <a:lnSpc>
                <a:spcPct val="80000"/>
              </a:lnSpc>
            </a:pPr>
            <a:r>
              <a:rPr lang="fr-CH" sz="800" b="1" dirty="0"/>
              <a:t>(2 ans)</a:t>
            </a:r>
            <a:endParaRPr lang="de-CH" sz="800" b="1" dirty="0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792447" y="3312418"/>
            <a:ext cx="1008112" cy="989012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/>
              <a:t>Examen </a:t>
            </a:r>
            <a:r>
              <a:rPr lang="de-CH" sz="800" b="1" dirty="0" err="1"/>
              <a:t>professionnel</a:t>
            </a:r>
            <a:r>
              <a:rPr lang="de-CH" sz="800" b="1" dirty="0"/>
              <a:t> </a:t>
            </a:r>
            <a:r>
              <a:rPr lang="de-CH" sz="800" b="1" dirty="0" err="1"/>
              <a:t>fédéral</a:t>
            </a:r>
            <a:r>
              <a:rPr lang="de-CH" sz="800" b="1" dirty="0"/>
              <a:t> (EP) (</a:t>
            </a:r>
            <a:r>
              <a:rPr lang="de-CH" sz="800" b="1" dirty="0" err="1"/>
              <a:t>brevet</a:t>
            </a:r>
            <a:r>
              <a:rPr lang="de-CH" sz="800" b="1" dirty="0"/>
              <a:t> </a:t>
            </a:r>
            <a:r>
              <a:rPr lang="de-CH" sz="800" b="1" dirty="0" err="1"/>
              <a:t>fédéral</a:t>
            </a:r>
            <a:r>
              <a:rPr lang="de-CH" sz="800" b="1" dirty="0"/>
              <a:t>)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391086" y="2232298"/>
            <a:ext cx="1753024" cy="88567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/>
              <a:t>Haute </a:t>
            </a:r>
            <a:r>
              <a:rPr lang="de-CH" sz="800" b="1" dirty="0" err="1" smtClean="0"/>
              <a:t>écoles</a:t>
            </a:r>
            <a:r>
              <a:rPr lang="de-CH" sz="800" b="1" dirty="0" smtClean="0"/>
              <a:t> </a:t>
            </a:r>
            <a:r>
              <a:rPr lang="de-CH" sz="800" b="1" dirty="0" err="1"/>
              <a:t>spécialisée</a:t>
            </a:r>
            <a:r>
              <a:rPr lang="de-CH" sz="800" b="1" dirty="0"/>
              <a:t> (HES) </a:t>
            </a:r>
            <a:br>
              <a:rPr lang="de-CH" sz="800" b="1" dirty="0"/>
            </a:br>
            <a:r>
              <a:rPr lang="de-CH" sz="800" b="1" dirty="0"/>
              <a:t>(Master)</a:t>
            </a:r>
          </a:p>
          <a:p>
            <a:endParaRPr lang="de-CH" sz="800" dirty="0"/>
          </a:p>
          <a:p>
            <a:pPr algn="ctr"/>
            <a:r>
              <a:rPr lang="de-CH" sz="800" dirty="0" err="1"/>
              <a:t>p.ex</a:t>
            </a:r>
            <a:r>
              <a:rPr lang="de-CH" sz="800" dirty="0"/>
              <a:t>.</a:t>
            </a:r>
          </a:p>
          <a:p>
            <a:pPr algn="ctr"/>
            <a:r>
              <a:rPr lang="fr-CH" sz="800" dirty="0"/>
              <a:t>Master of Science HES en information documentaire</a:t>
            </a:r>
            <a:endParaRPr lang="de-CH" sz="800" dirty="0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436989" y="2232298"/>
            <a:ext cx="1828825" cy="88567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err="1"/>
              <a:t>Université</a:t>
            </a:r>
            <a:r>
              <a:rPr lang="de-CH" sz="800" b="1" dirty="0"/>
              <a:t> </a:t>
            </a:r>
          </a:p>
          <a:p>
            <a:pPr algn="ctr"/>
            <a:r>
              <a:rPr lang="de-CH" sz="800" b="1" dirty="0"/>
              <a:t>(Master / </a:t>
            </a:r>
            <a:r>
              <a:rPr lang="de-CH" sz="800" b="1" dirty="0" err="1"/>
              <a:t>Doctorat</a:t>
            </a:r>
            <a:r>
              <a:rPr lang="de-CH" sz="800" b="1" dirty="0"/>
              <a:t>)</a:t>
            </a:r>
          </a:p>
          <a:p>
            <a:pPr algn="ctr"/>
            <a:endParaRPr lang="de-CH" sz="800" dirty="0"/>
          </a:p>
          <a:p>
            <a:pPr algn="ctr"/>
            <a:r>
              <a:rPr lang="de-CH" sz="800" dirty="0" err="1" smtClean="0"/>
              <a:t>p.ex</a:t>
            </a:r>
            <a:r>
              <a:rPr lang="de-CH" sz="800" dirty="0" smtClean="0"/>
              <a:t>.</a:t>
            </a:r>
            <a:endParaRPr lang="de-CH" sz="800" dirty="0"/>
          </a:p>
          <a:p>
            <a:pPr algn="ctr"/>
            <a:r>
              <a:rPr lang="de-CH" sz="800" dirty="0"/>
              <a:t>Master </a:t>
            </a:r>
            <a:r>
              <a:rPr lang="de-CH" sz="800" dirty="0" err="1"/>
              <a:t>of</a:t>
            </a:r>
            <a:r>
              <a:rPr lang="de-CH" sz="800" dirty="0"/>
              <a:t> </a:t>
            </a:r>
            <a:r>
              <a:rPr lang="de-CH" sz="800" dirty="0" err="1"/>
              <a:t>Arts</a:t>
            </a:r>
            <a:r>
              <a:rPr lang="de-CH" sz="800" dirty="0"/>
              <a:t> en </a:t>
            </a:r>
            <a:r>
              <a:rPr lang="de-CH" sz="800" dirty="0" err="1"/>
              <a:t>histoire</a:t>
            </a:r>
            <a:endParaRPr lang="de-CH" sz="800" dirty="0"/>
          </a:p>
          <a:p>
            <a:pPr algn="ctr"/>
            <a:r>
              <a:rPr lang="de-DE" sz="800" dirty="0"/>
              <a:t/>
            </a:r>
            <a:br>
              <a:rPr lang="de-DE" sz="800" dirty="0"/>
            </a:br>
            <a:endParaRPr lang="de-CH" sz="800" dirty="0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793662" y="3175000"/>
            <a:ext cx="1841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5346885" y="3055938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CH"/>
          </a:p>
        </p:txBody>
      </p: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2088591" y="1607368"/>
            <a:ext cx="1024731" cy="408906"/>
          </a:xfrm>
          <a:prstGeom prst="roundRect">
            <a:avLst>
              <a:gd name="adj" fmla="val 16667"/>
            </a:avLst>
          </a:prstGeom>
          <a:noFill/>
          <a:ln w="3175" algn="ctr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defTabSz="946150">
              <a:lnSpc>
                <a:spcPct val="75000"/>
              </a:lnSpc>
            </a:pPr>
            <a:r>
              <a:rPr lang="de-CH" sz="800" b="1" dirty="0" err="1"/>
              <a:t>Etudes</a:t>
            </a:r>
            <a:r>
              <a:rPr lang="de-CH" sz="800" b="1" dirty="0"/>
              <a:t> postgrades ES</a:t>
            </a:r>
          </a:p>
          <a:p>
            <a:pPr defTabSz="946150">
              <a:lnSpc>
                <a:spcPct val="75000"/>
              </a:lnSpc>
            </a:pPr>
            <a:endParaRPr lang="de-CH" sz="800" b="1" dirty="0"/>
          </a:p>
        </p:txBody>
      </p:sp>
      <p:sp>
        <p:nvSpPr>
          <p:cNvPr id="2122" name="AutoShape 74"/>
          <p:cNvSpPr>
            <a:spLocks noChangeArrowheads="1"/>
          </p:cNvSpPr>
          <p:nvPr/>
        </p:nvSpPr>
        <p:spPr bwMode="auto">
          <a:xfrm>
            <a:off x="3391086" y="1548035"/>
            <a:ext cx="1753023" cy="463106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defTabSz="946150">
              <a:lnSpc>
                <a:spcPct val="65000"/>
              </a:lnSpc>
            </a:pPr>
            <a:r>
              <a:rPr lang="de-CH" sz="800" b="1" dirty="0" err="1"/>
              <a:t>Etudes</a:t>
            </a:r>
            <a:r>
              <a:rPr lang="de-CH" sz="800" b="1" dirty="0"/>
              <a:t> postgrades HES</a:t>
            </a:r>
          </a:p>
          <a:p>
            <a:pPr defTabSz="946150"/>
            <a:r>
              <a:rPr lang="de-CH" sz="800" dirty="0"/>
              <a:t>Master </a:t>
            </a:r>
            <a:r>
              <a:rPr lang="de-CH" sz="800" dirty="0" err="1"/>
              <a:t>of</a:t>
            </a:r>
            <a:r>
              <a:rPr lang="de-CH" sz="800" dirty="0"/>
              <a:t> </a:t>
            </a:r>
            <a:r>
              <a:rPr lang="de-CH" sz="800" dirty="0" err="1"/>
              <a:t>Advanced</a:t>
            </a:r>
            <a:r>
              <a:rPr lang="de-CH" sz="800" dirty="0"/>
              <a:t> Studies </a:t>
            </a:r>
          </a:p>
          <a:p>
            <a:pPr defTabSz="946150"/>
            <a:r>
              <a:rPr lang="de-CH" sz="800" dirty="0" err="1" smtClean="0"/>
              <a:t>Certificate</a:t>
            </a:r>
            <a:r>
              <a:rPr lang="de-CH" sz="800" dirty="0" smtClean="0"/>
              <a:t> </a:t>
            </a:r>
            <a:r>
              <a:rPr lang="de-CH" sz="800" dirty="0" err="1" smtClean="0"/>
              <a:t>of</a:t>
            </a:r>
            <a:r>
              <a:rPr lang="de-CH" sz="800" dirty="0" smtClean="0"/>
              <a:t> </a:t>
            </a:r>
            <a:r>
              <a:rPr lang="de-CH" sz="800" dirty="0" err="1" smtClean="0"/>
              <a:t>Advanced</a:t>
            </a:r>
            <a:r>
              <a:rPr lang="de-CH" sz="800" dirty="0" smtClean="0"/>
              <a:t> Studies</a:t>
            </a:r>
            <a:endParaRPr lang="de-DE" sz="800" dirty="0"/>
          </a:p>
        </p:txBody>
      </p:sp>
      <p:sp>
        <p:nvSpPr>
          <p:cNvPr id="57" name="AutoShape 74"/>
          <p:cNvSpPr>
            <a:spLocks noChangeArrowheads="1"/>
          </p:cNvSpPr>
          <p:nvPr/>
        </p:nvSpPr>
        <p:spPr bwMode="auto">
          <a:xfrm>
            <a:off x="5427822" y="1513292"/>
            <a:ext cx="1828825" cy="551640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635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defTabSz="946150">
              <a:lnSpc>
                <a:spcPct val="65000"/>
              </a:lnSpc>
            </a:pPr>
            <a:r>
              <a:rPr lang="de-CH" sz="800" b="1" dirty="0" err="1"/>
              <a:t>Etudes</a:t>
            </a:r>
            <a:r>
              <a:rPr lang="de-CH" sz="800" b="1" dirty="0"/>
              <a:t> postgrades </a:t>
            </a:r>
            <a:r>
              <a:rPr lang="de-CH" sz="800" b="1" dirty="0" err="1"/>
              <a:t>universitaires</a:t>
            </a:r>
            <a:endParaRPr lang="de-CH" sz="800" b="1" dirty="0"/>
          </a:p>
          <a:p>
            <a:pPr defTabSz="946150"/>
            <a:r>
              <a:rPr lang="de-CH" sz="800" dirty="0"/>
              <a:t>Master </a:t>
            </a:r>
            <a:r>
              <a:rPr lang="de-CH" sz="800" dirty="0" err="1"/>
              <a:t>of</a:t>
            </a:r>
            <a:r>
              <a:rPr lang="de-CH" sz="800" dirty="0"/>
              <a:t> </a:t>
            </a:r>
            <a:r>
              <a:rPr lang="de-CH" sz="800" dirty="0" err="1"/>
              <a:t>Advanced</a:t>
            </a:r>
            <a:r>
              <a:rPr lang="de-CH" sz="800" dirty="0"/>
              <a:t> Studies </a:t>
            </a:r>
          </a:p>
          <a:p>
            <a:pPr defTabSz="946150"/>
            <a:r>
              <a:rPr lang="de-CH" sz="800" dirty="0" err="1"/>
              <a:t>Certificate</a:t>
            </a:r>
            <a:r>
              <a:rPr lang="de-CH" sz="800" dirty="0"/>
              <a:t> </a:t>
            </a:r>
            <a:r>
              <a:rPr lang="de-CH" sz="800" dirty="0" err="1"/>
              <a:t>of</a:t>
            </a:r>
            <a:r>
              <a:rPr lang="de-CH" sz="800" dirty="0"/>
              <a:t> </a:t>
            </a:r>
            <a:r>
              <a:rPr lang="de-CH" sz="800" dirty="0" err="1"/>
              <a:t>Advanced</a:t>
            </a:r>
            <a:r>
              <a:rPr lang="de-CH" sz="800" dirty="0"/>
              <a:t> Studies</a:t>
            </a:r>
            <a:endParaRPr lang="de-DE" sz="800" dirty="0"/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7417183" y="1121981"/>
            <a:ext cx="2016224" cy="37175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1000" b="1" dirty="0" smtClean="0"/>
              <a:t>Formation </a:t>
            </a:r>
            <a:r>
              <a:rPr lang="de-CH" sz="1000" b="1" dirty="0" err="1" smtClean="0"/>
              <a:t>continue</a:t>
            </a:r>
            <a:r>
              <a:rPr lang="de-CH" sz="1000" b="1" dirty="0" smtClean="0"/>
              <a:t> </a:t>
            </a:r>
            <a:r>
              <a:rPr lang="de-CH" sz="1000" b="1" dirty="0" err="1" smtClean="0"/>
              <a:t>professionnelle</a:t>
            </a:r>
            <a:r>
              <a:rPr lang="de-CH" sz="1000" b="1" dirty="0" smtClean="0"/>
              <a:t/>
            </a:r>
            <a:br>
              <a:rPr lang="de-CH" sz="1000" b="1" dirty="0" smtClean="0"/>
            </a:br>
            <a:r>
              <a:rPr lang="de-CH" sz="1000" b="1" dirty="0" smtClean="0"/>
              <a:t>(AAS, </a:t>
            </a:r>
            <a:r>
              <a:rPr lang="de-CH" sz="1000" b="1" dirty="0" err="1" smtClean="0"/>
              <a:t>réseau</a:t>
            </a:r>
            <a:r>
              <a:rPr lang="de-CH" sz="1000" b="1" dirty="0" smtClean="0"/>
              <a:t> Archives)</a:t>
            </a:r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 smtClean="0"/>
          </a:p>
          <a:p>
            <a:pPr algn="ctr"/>
            <a:endParaRPr lang="de-CH" sz="1000" b="1" dirty="0"/>
          </a:p>
          <a:p>
            <a:pPr algn="ctr"/>
            <a:endParaRPr lang="de-CH" sz="1000" b="1" dirty="0"/>
          </a:p>
        </p:txBody>
      </p:sp>
      <p:cxnSp>
        <p:nvCxnSpPr>
          <p:cNvPr id="11" name="Gerade Verbindung mit Pfeil 10"/>
          <p:cNvCxnSpPr>
            <a:endCxn id="2057" idx="2"/>
          </p:cNvCxnSpPr>
          <p:nvPr/>
        </p:nvCxnSpPr>
        <p:spPr bwMode="auto">
          <a:xfrm flipV="1">
            <a:off x="2592622" y="3118123"/>
            <a:ext cx="0" cy="2102798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>
            <a:endCxn id="2092" idx="2"/>
          </p:cNvCxnSpPr>
          <p:nvPr/>
        </p:nvCxnSpPr>
        <p:spPr bwMode="auto">
          <a:xfrm flipV="1">
            <a:off x="1296503" y="4301430"/>
            <a:ext cx="0" cy="919491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stCxn id="2064" idx="3"/>
            <a:endCxn id="2062" idx="1"/>
          </p:cNvCxnSpPr>
          <p:nvPr/>
        </p:nvCxnSpPr>
        <p:spPr bwMode="auto">
          <a:xfrm>
            <a:off x="1908597" y="6236122"/>
            <a:ext cx="288032" cy="0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>
            <a:stCxn id="2092" idx="0"/>
            <a:endCxn id="2056" idx="2"/>
          </p:cNvCxnSpPr>
          <p:nvPr/>
        </p:nvCxnSpPr>
        <p:spPr bwMode="auto">
          <a:xfrm flipV="1">
            <a:off x="1296503" y="3118123"/>
            <a:ext cx="0" cy="194295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mit Pfeil 91"/>
          <p:cNvCxnSpPr>
            <a:stCxn id="2057" idx="0"/>
            <a:endCxn id="2121" idx="2"/>
          </p:cNvCxnSpPr>
          <p:nvPr/>
        </p:nvCxnSpPr>
        <p:spPr bwMode="auto">
          <a:xfrm flipV="1">
            <a:off x="2592622" y="2016274"/>
            <a:ext cx="8335" cy="21602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mit Pfeil 2052"/>
          <p:cNvCxnSpPr/>
          <p:nvPr/>
        </p:nvCxnSpPr>
        <p:spPr bwMode="auto">
          <a:xfrm>
            <a:off x="1800558" y="2592338"/>
            <a:ext cx="288033" cy="0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Gerade Verbindung mit Pfeil 2075"/>
          <p:cNvCxnSpPr>
            <a:stCxn id="2063" idx="0"/>
            <a:endCxn id="2059" idx="2"/>
          </p:cNvCxnSpPr>
          <p:nvPr/>
        </p:nvCxnSpPr>
        <p:spPr bwMode="auto">
          <a:xfrm flipH="1" flipV="1">
            <a:off x="6342235" y="4320530"/>
            <a:ext cx="6350" cy="900391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>
            <a:stCxn id="2103" idx="0"/>
            <a:endCxn id="2122" idx="2"/>
          </p:cNvCxnSpPr>
          <p:nvPr/>
        </p:nvCxnSpPr>
        <p:spPr bwMode="auto">
          <a:xfrm flipV="1">
            <a:off x="4267598" y="2011141"/>
            <a:ext cx="0" cy="221157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>
            <a:stCxn id="2104" idx="0"/>
            <a:endCxn id="57" idx="2"/>
          </p:cNvCxnSpPr>
          <p:nvPr/>
        </p:nvCxnSpPr>
        <p:spPr bwMode="auto">
          <a:xfrm flipH="1" flipV="1">
            <a:off x="6342235" y="2064932"/>
            <a:ext cx="9167" cy="167366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>
            <a:stCxn id="2059" idx="0"/>
            <a:endCxn id="2104" idx="2"/>
          </p:cNvCxnSpPr>
          <p:nvPr/>
        </p:nvCxnSpPr>
        <p:spPr bwMode="auto">
          <a:xfrm flipV="1">
            <a:off x="6342235" y="3117971"/>
            <a:ext cx="9167" cy="194447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winkelte Verbindung 45"/>
          <p:cNvCxnSpPr/>
          <p:nvPr/>
        </p:nvCxnSpPr>
        <p:spPr bwMode="auto">
          <a:xfrm flipV="1">
            <a:off x="5149241" y="2881685"/>
            <a:ext cx="278581" cy="1150813"/>
          </a:xfrm>
          <a:prstGeom prst="bentConnector3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1" name="Gerade Verbindung mit Pfeil 2080"/>
          <p:cNvCxnSpPr>
            <a:stCxn id="2058" idx="0"/>
            <a:endCxn id="2103" idx="2"/>
          </p:cNvCxnSpPr>
          <p:nvPr/>
        </p:nvCxnSpPr>
        <p:spPr bwMode="auto">
          <a:xfrm flipH="1" flipV="1">
            <a:off x="4267598" y="3117971"/>
            <a:ext cx="2565" cy="213547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5" name="Gerade Verbindung mit Pfeil 2084"/>
          <p:cNvCxnSpPr>
            <a:stCxn id="2065" idx="0"/>
            <a:endCxn id="2058" idx="2"/>
          </p:cNvCxnSpPr>
          <p:nvPr/>
        </p:nvCxnSpPr>
        <p:spPr bwMode="auto">
          <a:xfrm flipV="1">
            <a:off x="4267597" y="4320530"/>
            <a:ext cx="2566" cy="768197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391085" y="5088727"/>
            <a:ext cx="1753024" cy="2154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err="1"/>
              <a:t>Maturité</a:t>
            </a:r>
            <a:r>
              <a:rPr lang="de-CH" sz="800" b="1" dirty="0"/>
              <a:t> </a:t>
            </a:r>
            <a:r>
              <a:rPr lang="de-CH" sz="800" b="1" dirty="0" err="1"/>
              <a:t>professionnelle</a:t>
            </a:r>
            <a:endParaRPr lang="de-CH" sz="800" b="1" dirty="0"/>
          </a:p>
        </p:txBody>
      </p:sp>
      <p:cxnSp>
        <p:nvCxnSpPr>
          <p:cNvPr id="2107" name="Gewinkelte Verbindung 2106"/>
          <p:cNvCxnSpPr>
            <a:stCxn id="2078" idx="1"/>
          </p:cNvCxnSpPr>
          <p:nvPr/>
        </p:nvCxnSpPr>
        <p:spPr bwMode="auto">
          <a:xfrm rot="10800000">
            <a:off x="4502069" y="4320516"/>
            <a:ext cx="102387" cy="539784"/>
          </a:xfrm>
          <a:prstGeom prst="bentConnector2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604455" y="4752578"/>
            <a:ext cx="1368152" cy="215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>
            <a:defPPr>
              <a:defRPr lang="de-CH"/>
            </a:defPPr>
            <a:lvl1pPr defTabSz="966788">
              <a:defRPr sz="800" b="1"/>
            </a:lvl1pPr>
          </a:lstStyle>
          <a:p>
            <a:r>
              <a:rPr lang="de-CH" dirty="0"/>
              <a:t>Stage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427822" y="5088727"/>
            <a:ext cx="1835175" cy="2154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err="1"/>
              <a:t>Maturité</a:t>
            </a:r>
            <a:r>
              <a:rPr lang="de-CH" sz="800" b="1" dirty="0"/>
              <a:t> gymnasiale</a:t>
            </a:r>
          </a:p>
        </p:txBody>
      </p:sp>
      <p:cxnSp>
        <p:nvCxnSpPr>
          <p:cNvPr id="95" name="Gewinkelte Verbindung 94"/>
          <p:cNvCxnSpPr>
            <a:stCxn id="2078" idx="3"/>
          </p:cNvCxnSpPr>
          <p:nvPr/>
        </p:nvCxnSpPr>
        <p:spPr bwMode="auto">
          <a:xfrm>
            <a:off x="5972607" y="4860300"/>
            <a:ext cx="76424" cy="228427"/>
          </a:xfrm>
          <a:prstGeom prst="bentConnector2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8" name="Gerade Verbindung mit Pfeil 2117"/>
          <p:cNvCxnSpPr/>
          <p:nvPr/>
        </p:nvCxnSpPr>
        <p:spPr bwMode="auto">
          <a:xfrm flipV="1">
            <a:off x="5760999" y="4320530"/>
            <a:ext cx="0" cy="269878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5" name="Gewinkelte Verbindung 2124"/>
          <p:cNvCxnSpPr/>
          <p:nvPr/>
        </p:nvCxnSpPr>
        <p:spPr bwMode="auto">
          <a:xfrm flipV="1">
            <a:off x="4032807" y="4590409"/>
            <a:ext cx="1728192" cy="498318"/>
          </a:xfrm>
          <a:prstGeom prst="bentConnector3">
            <a:avLst>
              <a:gd name="adj1" fmla="val -371"/>
            </a:avLst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Text Box 11"/>
          <p:cNvSpPr txBox="1">
            <a:spLocks noChangeArrowheads="1"/>
          </p:cNvSpPr>
          <p:nvPr/>
        </p:nvSpPr>
        <p:spPr bwMode="auto">
          <a:xfrm>
            <a:off x="7510883" y="3898783"/>
            <a:ext cx="1850516" cy="853795"/>
          </a:xfrm>
          <a:prstGeom prst="rect">
            <a:avLst/>
          </a:prstGeom>
          <a:solidFill>
            <a:srgbClr val="00B050">
              <a:alpha val="55000"/>
            </a:srgbClr>
          </a:solidFill>
          <a:ln w="6350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de-CH" sz="800" b="1" dirty="0" smtClean="0"/>
              <a:t>Cours de </a:t>
            </a:r>
            <a:r>
              <a:rPr lang="de-CH" sz="800" b="1" dirty="0" err="1" smtClean="0"/>
              <a:t>base</a:t>
            </a:r>
            <a:r>
              <a:rPr lang="de-CH" sz="800" b="1" dirty="0" smtClean="0"/>
              <a:t> AAS</a:t>
            </a:r>
          </a:p>
          <a:p>
            <a:pPr algn="ctr">
              <a:lnSpc>
                <a:spcPct val="80000"/>
              </a:lnSpc>
            </a:pPr>
            <a:r>
              <a:rPr lang="de-CH" sz="800" b="1" dirty="0" smtClean="0"/>
              <a:t>Cours </a:t>
            </a:r>
            <a:r>
              <a:rPr lang="de-CH" sz="800" b="1" dirty="0" err="1" smtClean="0"/>
              <a:t>spécialisés</a:t>
            </a:r>
            <a:endParaRPr lang="de-CH" sz="800" b="1" dirty="0" smtClean="0"/>
          </a:p>
          <a:p>
            <a:pPr algn="ctr">
              <a:lnSpc>
                <a:spcPct val="80000"/>
              </a:lnSpc>
            </a:pPr>
            <a:endParaRPr lang="de-CH" sz="800" b="1" dirty="0" smtClean="0"/>
          </a:p>
          <a:p>
            <a:pPr algn="ctr">
              <a:lnSpc>
                <a:spcPct val="80000"/>
              </a:lnSpc>
            </a:pPr>
            <a:r>
              <a:rPr lang="de-CH" sz="800" dirty="0" err="1" smtClean="0"/>
              <a:t>p.ex</a:t>
            </a:r>
            <a:r>
              <a:rPr lang="de-CH" sz="800" dirty="0" smtClean="0"/>
              <a:t>.</a:t>
            </a:r>
            <a:r>
              <a:rPr lang="de-CH" sz="800" b="1" dirty="0" smtClean="0"/>
              <a:t/>
            </a:r>
            <a:br>
              <a:rPr lang="de-CH" sz="800" b="1" dirty="0" smtClean="0"/>
            </a:br>
            <a:r>
              <a:rPr lang="de-CH" sz="800" dirty="0" smtClean="0"/>
              <a:t>"</a:t>
            </a:r>
            <a:r>
              <a:rPr lang="de-CH" sz="800" dirty="0" err="1" smtClean="0"/>
              <a:t>Savoirs</a:t>
            </a:r>
            <a:r>
              <a:rPr lang="de-CH" sz="800" dirty="0" smtClean="0"/>
              <a:t> de </a:t>
            </a:r>
            <a:r>
              <a:rPr lang="de-CH" sz="800" dirty="0" err="1" smtClean="0"/>
              <a:t>base</a:t>
            </a:r>
            <a:r>
              <a:rPr lang="de-CH" sz="800" dirty="0" smtClean="0"/>
              <a:t> en Archives"</a:t>
            </a:r>
          </a:p>
          <a:p>
            <a:pPr algn="ctr">
              <a:lnSpc>
                <a:spcPct val="80000"/>
              </a:lnSpc>
            </a:pPr>
            <a:r>
              <a:rPr lang="de-CH" sz="800" dirty="0" smtClean="0"/>
              <a:t>"Archives </a:t>
            </a:r>
            <a:r>
              <a:rPr lang="de-CH" sz="800" dirty="0" err="1" smtClean="0"/>
              <a:t>économiques</a:t>
            </a:r>
            <a:r>
              <a:rPr lang="de-CH" sz="800" dirty="0" smtClean="0"/>
              <a:t>"</a:t>
            </a:r>
          </a:p>
          <a:p>
            <a:pPr algn="ctr">
              <a:lnSpc>
                <a:spcPct val="80000"/>
              </a:lnSpc>
            </a:pPr>
            <a:r>
              <a:rPr lang="de-CH" sz="800" dirty="0" smtClean="0"/>
              <a:t>"Archives </a:t>
            </a:r>
            <a:r>
              <a:rPr lang="de-CH" sz="800" dirty="0" err="1" smtClean="0"/>
              <a:t>ecclésiastiques</a:t>
            </a:r>
            <a:r>
              <a:rPr lang="de-CH" sz="800" dirty="0" smtClean="0"/>
              <a:t>"</a:t>
            </a:r>
            <a:endParaRPr lang="de-CH" sz="800" dirty="0"/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7510882" y="2426593"/>
            <a:ext cx="1850515" cy="309761"/>
          </a:xfrm>
          <a:prstGeom prst="rect">
            <a:avLst/>
          </a:prstGeom>
          <a:solidFill>
            <a:srgbClr val="00B050">
              <a:alpha val="55000"/>
            </a:srgbClr>
          </a:solidFill>
          <a:ln w="6350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err="1" smtClean="0"/>
              <a:t>Journée</a:t>
            </a:r>
            <a:r>
              <a:rPr lang="de-CH" sz="800" b="1" dirty="0" smtClean="0"/>
              <a:t> </a:t>
            </a:r>
            <a:r>
              <a:rPr lang="de-CH" sz="800" b="1" dirty="0" err="1" smtClean="0"/>
              <a:t>professionnelle</a:t>
            </a:r>
            <a:r>
              <a:rPr lang="de-CH" sz="800" b="1" dirty="0" smtClean="0"/>
              <a:t> AAS</a:t>
            </a:r>
            <a:endParaRPr lang="de-CH" sz="800" dirty="0"/>
          </a:p>
        </p:txBody>
      </p:sp>
      <p:sp>
        <p:nvSpPr>
          <p:cNvPr id="189" name="Text Box 56"/>
          <p:cNvSpPr txBox="1">
            <a:spLocks noChangeArrowheads="1"/>
          </p:cNvSpPr>
          <p:nvPr/>
        </p:nvSpPr>
        <p:spPr bwMode="auto">
          <a:xfrm>
            <a:off x="7510882" y="1959496"/>
            <a:ext cx="1850517" cy="344810"/>
          </a:xfrm>
          <a:prstGeom prst="rect">
            <a:avLst/>
          </a:prstGeom>
          <a:solidFill>
            <a:srgbClr val="00B050">
              <a:alpha val="55000"/>
            </a:srgbClr>
          </a:solidFill>
          <a:ln w="6350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smtClean="0"/>
              <a:t>Cycle de </a:t>
            </a:r>
            <a:r>
              <a:rPr lang="de-CH" sz="800" b="1" dirty="0" err="1" smtClean="0"/>
              <a:t>formation</a:t>
            </a:r>
            <a:r>
              <a:rPr lang="de-CH" sz="800" b="1" dirty="0" smtClean="0"/>
              <a:t> AAS</a:t>
            </a:r>
            <a:br>
              <a:rPr lang="de-CH" sz="800" b="1" dirty="0" smtClean="0"/>
            </a:br>
            <a:r>
              <a:rPr lang="de-CH" sz="800" b="1" dirty="0" smtClean="0"/>
              <a:t>"</a:t>
            </a:r>
            <a:r>
              <a:rPr lang="de-CH" sz="800" b="1" dirty="0" err="1" smtClean="0"/>
              <a:t>Pratique</a:t>
            </a:r>
            <a:r>
              <a:rPr lang="de-CH" sz="800" b="1" dirty="0" smtClean="0"/>
              <a:t> </a:t>
            </a:r>
            <a:r>
              <a:rPr lang="de-CH" sz="800" b="1" dirty="0" err="1" smtClean="0"/>
              <a:t>archivistique</a:t>
            </a:r>
            <a:r>
              <a:rPr lang="de-CH" sz="800" b="1" dirty="0" smtClean="0"/>
              <a:t> </a:t>
            </a:r>
            <a:r>
              <a:rPr lang="de-CH" sz="800" b="1" dirty="0" err="1" smtClean="0"/>
              <a:t>suisse</a:t>
            </a:r>
            <a:r>
              <a:rPr lang="de-CH" sz="800" b="1" dirty="0" smtClean="0"/>
              <a:t>"</a:t>
            </a:r>
            <a:endParaRPr lang="de-CH" sz="800" dirty="0"/>
          </a:p>
        </p:txBody>
      </p:sp>
      <p:cxnSp>
        <p:nvCxnSpPr>
          <p:cNvPr id="176" name="Gewinkelte Verbindung 175"/>
          <p:cNvCxnSpPr/>
          <p:nvPr/>
        </p:nvCxnSpPr>
        <p:spPr bwMode="auto">
          <a:xfrm rot="10800000">
            <a:off x="5144110" y="1728242"/>
            <a:ext cx="283713" cy="895547"/>
          </a:xfrm>
          <a:prstGeom prst="bentConnector3">
            <a:avLst>
              <a:gd name="adj1" fmla="val 60314"/>
            </a:avLst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winkelte Verbindung 177"/>
          <p:cNvCxnSpPr/>
          <p:nvPr/>
        </p:nvCxnSpPr>
        <p:spPr bwMode="auto">
          <a:xfrm flipV="1">
            <a:off x="5144110" y="1850331"/>
            <a:ext cx="283712" cy="886023"/>
          </a:xfrm>
          <a:prstGeom prst="bentConnector3">
            <a:avLst>
              <a:gd name="adj1" fmla="val 65470"/>
            </a:avLst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mit Pfeil 200"/>
          <p:cNvCxnSpPr/>
          <p:nvPr/>
        </p:nvCxnSpPr>
        <p:spPr bwMode="auto">
          <a:xfrm flipV="1">
            <a:off x="4267597" y="5304171"/>
            <a:ext cx="0" cy="543286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" name="Rechteck 201"/>
          <p:cNvSpPr/>
          <p:nvPr/>
        </p:nvSpPr>
        <p:spPr bwMode="auto">
          <a:xfrm>
            <a:off x="7921239" y="619125"/>
            <a:ext cx="1152128" cy="17301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461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Text Box 56"/>
          <p:cNvSpPr txBox="1">
            <a:spLocks noChangeArrowheads="1"/>
          </p:cNvSpPr>
          <p:nvPr/>
        </p:nvSpPr>
        <p:spPr bwMode="auto">
          <a:xfrm>
            <a:off x="7510882" y="2831083"/>
            <a:ext cx="1850517" cy="975841"/>
          </a:xfrm>
          <a:prstGeom prst="rect">
            <a:avLst/>
          </a:prstGeom>
          <a:solidFill>
            <a:srgbClr val="92D050">
              <a:alpha val="54902"/>
            </a:srgbClr>
          </a:solidFill>
          <a:ln w="6350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tabLst>
                <a:tab pos="92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800" b="1" dirty="0" err="1" smtClean="0"/>
              <a:t>Offres</a:t>
            </a:r>
            <a:r>
              <a:rPr lang="de-CH" sz="800" b="1" dirty="0" smtClean="0"/>
              <a:t> de </a:t>
            </a:r>
            <a:r>
              <a:rPr lang="de-CH" sz="800" b="1" dirty="0" err="1" smtClean="0"/>
              <a:t>formation</a:t>
            </a:r>
            <a:r>
              <a:rPr lang="de-CH" sz="800" b="1" dirty="0" smtClean="0"/>
              <a:t> des </a:t>
            </a:r>
            <a:r>
              <a:rPr lang="de-CH" sz="800" b="1" dirty="0" err="1" smtClean="0"/>
              <a:t>différentes</a:t>
            </a:r>
            <a:r>
              <a:rPr lang="de-CH" sz="800" b="1" dirty="0" smtClean="0"/>
              <a:t> </a:t>
            </a:r>
            <a:r>
              <a:rPr lang="de-CH" sz="800" b="1" dirty="0" err="1" smtClean="0"/>
              <a:t>institutions</a:t>
            </a:r>
            <a:endParaRPr lang="de-CH" sz="800" b="1" dirty="0" smtClean="0"/>
          </a:p>
          <a:p>
            <a:pPr algn="ctr"/>
            <a:endParaRPr lang="de-CH" sz="800" dirty="0" smtClean="0"/>
          </a:p>
          <a:p>
            <a:pPr algn="ctr"/>
            <a:r>
              <a:rPr lang="de-CH" sz="800" dirty="0" err="1" smtClean="0"/>
              <a:t>p.ex</a:t>
            </a:r>
            <a:r>
              <a:rPr lang="de-CH" sz="800" dirty="0" smtClean="0"/>
              <a:t>.</a:t>
            </a:r>
          </a:p>
          <a:p>
            <a:pPr algn="ctr"/>
            <a:r>
              <a:rPr lang="de-CH" sz="800" dirty="0" smtClean="0"/>
              <a:t>Workshops des Archives </a:t>
            </a:r>
            <a:r>
              <a:rPr lang="de-CH" sz="800" dirty="0" err="1" smtClean="0"/>
              <a:t>fédérales</a:t>
            </a:r>
            <a:endParaRPr lang="de-CH" sz="800" dirty="0" smtClean="0"/>
          </a:p>
          <a:p>
            <a:pPr algn="ctr"/>
            <a:r>
              <a:rPr lang="de-CH" sz="800" dirty="0" smtClean="0"/>
              <a:t>Initiatives </a:t>
            </a:r>
            <a:r>
              <a:rPr lang="de-CH" sz="800" dirty="0" err="1" smtClean="0"/>
              <a:t>régionales</a:t>
            </a:r>
            <a:endParaRPr lang="de-CH" sz="800" dirty="0" smtClean="0"/>
          </a:p>
          <a:p>
            <a:pPr algn="ctr"/>
            <a:r>
              <a:rPr lang="de-CH" sz="800" dirty="0" err="1" smtClean="0"/>
              <a:t>Journées</a:t>
            </a:r>
            <a:r>
              <a:rPr lang="de-CH" sz="800" dirty="0" smtClean="0"/>
              <a:t> de </a:t>
            </a:r>
            <a:r>
              <a:rPr lang="de-CH" sz="800" dirty="0" err="1" smtClean="0"/>
              <a:t>formation</a:t>
            </a:r>
            <a:endParaRPr lang="de-CH" sz="800" dirty="0"/>
          </a:p>
        </p:txBody>
      </p:sp>
      <p:sp>
        <p:nvSpPr>
          <p:cNvPr id="241" name="Text Box 8"/>
          <p:cNvSpPr txBox="1">
            <a:spLocks noChangeArrowheads="1"/>
          </p:cNvSpPr>
          <p:nvPr/>
        </p:nvSpPr>
        <p:spPr bwMode="auto">
          <a:xfrm>
            <a:off x="7813252" y="6478042"/>
            <a:ext cx="1548147" cy="28802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600" b="1" dirty="0" smtClean="0"/>
              <a:t>Formation </a:t>
            </a:r>
            <a:r>
              <a:rPr lang="de-CH" sz="600" b="1" dirty="0" err="1" smtClean="0"/>
              <a:t>certifiante</a:t>
            </a:r>
            <a:r>
              <a:rPr lang="de-CH" sz="600" b="1" dirty="0" smtClean="0"/>
              <a:t/>
            </a:r>
            <a:br>
              <a:rPr lang="de-CH" sz="600" b="1" dirty="0" smtClean="0"/>
            </a:br>
            <a:r>
              <a:rPr lang="de-CH" sz="600" b="1" dirty="0" smtClean="0"/>
              <a:t>(</a:t>
            </a:r>
            <a:r>
              <a:rPr lang="de-CH" sz="600" b="1" dirty="0" err="1" smtClean="0"/>
              <a:t>sans</a:t>
            </a:r>
            <a:r>
              <a:rPr lang="de-CH" sz="600" b="1" dirty="0" smtClean="0"/>
              <a:t> </a:t>
            </a:r>
            <a:r>
              <a:rPr lang="de-CH" sz="600" b="1" dirty="0" err="1" smtClean="0"/>
              <a:t>archivistique</a:t>
            </a:r>
            <a:r>
              <a:rPr lang="de-CH" sz="600" b="1" dirty="0" smtClean="0"/>
              <a:t>)</a:t>
            </a:r>
            <a:endParaRPr lang="de-CH" sz="600" b="1" dirty="0"/>
          </a:p>
        </p:txBody>
      </p:sp>
      <p:sp>
        <p:nvSpPr>
          <p:cNvPr id="242" name="Text Box 8"/>
          <p:cNvSpPr txBox="1">
            <a:spLocks noChangeArrowheads="1"/>
          </p:cNvSpPr>
          <p:nvPr/>
        </p:nvSpPr>
        <p:spPr bwMode="auto">
          <a:xfrm>
            <a:off x="7813253" y="6118002"/>
            <a:ext cx="1548146" cy="2880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600" b="1" dirty="0" smtClean="0"/>
              <a:t>Formation </a:t>
            </a:r>
            <a:r>
              <a:rPr lang="de-CH" sz="600" b="1" dirty="0" err="1" smtClean="0"/>
              <a:t>certifiante</a:t>
            </a:r>
            <a:r>
              <a:rPr lang="de-CH" sz="600" b="1" dirty="0" smtClean="0"/>
              <a:t> </a:t>
            </a:r>
            <a:br>
              <a:rPr lang="de-CH" sz="600" b="1" dirty="0" smtClean="0"/>
            </a:br>
            <a:r>
              <a:rPr lang="de-CH" sz="600" b="1" dirty="0" smtClean="0"/>
              <a:t>(</a:t>
            </a:r>
            <a:r>
              <a:rPr lang="de-CH" sz="600" b="1" dirty="0" err="1" smtClean="0"/>
              <a:t>avec</a:t>
            </a:r>
            <a:r>
              <a:rPr lang="de-CH" sz="600" b="1" dirty="0" smtClean="0"/>
              <a:t> </a:t>
            </a:r>
            <a:r>
              <a:rPr lang="de-CH" sz="600" b="1" dirty="0" err="1" smtClean="0"/>
              <a:t>archivistique</a:t>
            </a:r>
            <a:r>
              <a:rPr lang="de-CH" sz="600" b="1" dirty="0" smtClean="0"/>
              <a:t>)</a:t>
            </a:r>
            <a:endParaRPr lang="de-CH" sz="600" b="1" dirty="0"/>
          </a:p>
        </p:txBody>
      </p:sp>
      <p:sp>
        <p:nvSpPr>
          <p:cNvPr id="243" name="Text Box 8"/>
          <p:cNvSpPr txBox="1">
            <a:spLocks noChangeArrowheads="1"/>
          </p:cNvSpPr>
          <p:nvPr/>
        </p:nvSpPr>
        <p:spPr bwMode="auto">
          <a:xfrm>
            <a:off x="7813253" y="5760690"/>
            <a:ext cx="1548146" cy="288000"/>
          </a:xfrm>
          <a:prstGeom prst="rect">
            <a:avLst/>
          </a:prstGeom>
          <a:solidFill>
            <a:srgbClr val="92D050"/>
          </a:solidFill>
          <a:ln w="3175">
            <a:noFill/>
            <a:prstDash val="solid"/>
            <a:miter lim="800000"/>
            <a:headEnd/>
            <a:tailEnd/>
          </a:ln>
          <a:effectLst/>
          <a:extLst/>
        </p:spPr>
        <p:txBody>
          <a:bodyPr/>
          <a:lstStyle>
            <a:lvl1pPr algn="l" defTabSz="94615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94615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94615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94615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946150">
              <a:defRPr>
                <a:solidFill>
                  <a:schemeClr val="tx1"/>
                </a:solidFill>
                <a:latin typeface="Arial" charset="0"/>
              </a:defRPr>
            </a:lvl5pPr>
            <a:lvl6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sz="600" b="1" dirty="0" smtClean="0"/>
              <a:t>Formation non </a:t>
            </a:r>
            <a:r>
              <a:rPr lang="de-CH" sz="600" b="1" dirty="0" err="1" smtClean="0"/>
              <a:t>certifiante</a:t>
            </a:r>
            <a:r>
              <a:rPr lang="de-CH" sz="600" b="1" dirty="0" smtClean="0"/>
              <a:t> </a:t>
            </a:r>
            <a:br>
              <a:rPr lang="de-CH" sz="600" b="1" dirty="0" smtClean="0"/>
            </a:br>
            <a:r>
              <a:rPr lang="de-CH" sz="600" b="1" dirty="0" smtClean="0"/>
              <a:t>(</a:t>
            </a:r>
            <a:r>
              <a:rPr lang="de-CH" sz="600" b="1" dirty="0" err="1" smtClean="0"/>
              <a:t>avec</a:t>
            </a:r>
            <a:r>
              <a:rPr lang="de-CH" sz="600" b="1" dirty="0" smtClean="0"/>
              <a:t> </a:t>
            </a:r>
            <a:r>
              <a:rPr lang="de-CH" sz="600" b="1" dirty="0" err="1" smtClean="0"/>
              <a:t>archivistique</a:t>
            </a:r>
            <a:r>
              <a:rPr lang="de-CH" sz="600" b="1" dirty="0" smtClean="0"/>
              <a:t>)</a:t>
            </a:r>
            <a:endParaRPr lang="de-CH" sz="600" b="1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 flipV="1">
            <a:off x="1800559" y="2736354"/>
            <a:ext cx="288032" cy="1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9" name="Picture 2" descr="C:\Users\GEGLOFF\Desktop\VSA BB 2012\VSA Logo 2012\VSA Logo schlank grün\logo_vsa_aas_schlank_grü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29" y="0"/>
            <a:ext cx="1864291" cy="93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0C0C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46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0C0C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46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Benutzerdefiniert</PresentationFormat>
  <Paragraphs>90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Schéma de formation en archivistique en Suisse et offre de formation de l’AAS</vt:lpstr>
    </vt:vector>
  </TitlesOfParts>
  <Company>CURAVIVA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e.serschen</dc:creator>
  <cp:lastModifiedBy>Gregor Egloff</cp:lastModifiedBy>
  <cp:revision>170</cp:revision>
  <cp:lastPrinted>2012-01-12T10:32:29Z</cp:lastPrinted>
  <dcterms:created xsi:type="dcterms:W3CDTF">2003-10-23T11:15:32Z</dcterms:created>
  <dcterms:modified xsi:type="dcterms:W3CDTF">2012-08-29T14:04:28Z</dcterms:modified>
</cp:coreProperties>
</file>